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activeX/activeX16.xml" ContentType="application/vnd.ms-office.activeX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activeX/activeX3.xml" ContentType="application/vnd.ms-office.activeX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2.xml" ContentType="application/vnd.ms-office.activeX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8.xml" ContentType="application/vnd.ms-office.activeX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activeX/activeX6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activeX/activeX20.xml" ContentType="application/vnd.ms-office.activeX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activeX/activeX18.xml" ContentType="application/vnd.ms-office.activeX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activeX/activeX14.xml" ContentType="application/vnd.ms-office.activeX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activeX/activeX21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activeX/activeX10.xml" ContentType="application/vnd.ms-office.activeX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64" r:id="rId3"/>
    <p:sldId id="289" r:id="rId4"/>
    <p:sldId id="266" r:id="rId5"/>
    <p:sldId id="290" r:id="rId6"/>
    <p:sldId id="298" r:id="rId7"/>
    <p:sldId id="330" r:id="rId8"/>
    <p:sldId id="291" r:id="rId9"/>
    <p:sldId id="292" r:id="rId10"/>
    <p:sldId id="299" r:id="rId11"/>
    <p:sldId id="300" r:id="rId12"/>
    <p:sldId id="268" r:id="rId13"/>
    <p:sldId id="293" r:id="rId14"/>
    <p:sldId id="267" r:id="rId15"/>
    <p:sldId id="295" r:id="rId16"/>
    <p:sldId id="269" r:id="rId17"/>
    <p:sldId id="331" r:id="rId18"/>
    <p:sldId id="297" r:id="rId19"/>
    <p:sldId id="333" r:id="rId20"/>
    <p:sldId id="302" r:id="rId21"/>
    <p:sldId id="301" r:id="rId22"/>
    <p:sldId id="334" r:id="rId23"/>
    <p:sldId id="335" r:id="rId24"/>
    <p:sldId id="261" r:id="rId25"/>
    <p:sldId id="303" r:id="rId26"/>
    <p:sldId id="304" r:id="rId27"/>
    <p:sldId id="306" r:id="rId28"/>
    <p:sldId id="305" r:id="rId29"/>
    <p:sldId id="271" r:id="rId30"/>
    <p:sldId id="308" r:id="rId31"/>
    <p:sldId id="309" r:id="rId32"/>
    <p:sldId id="317" r:id="rId33"/>
    <p:sldId id="318" r:id="rId34"/>
    <p:sldId id="310" r:id="rId35"/>
    <p:sldId id="311" r:id="rId36"/>
    <p:sldId id="312" r:id="rId37"/>
    <p:sldId id="314" r:id="rId38"/>
    <p:sldId id="316" r:id="rId39"/>
    <p:sldId id="272" r:id="rId40"/>
    <p:sldId id="336" r:id="rId41"/>
    <p:sldId id="274" r:id="rId42"/>
    <p:sldId id="319" r:id="rId43"/>
    <p:sldId id="337" r:id="rId44"/>
    <p:sldId id="321" r:id="rId45"/>
    <p:sldId id="338" r:id="rId46"/>
    <p:sldId id="322" r:id="rId47"/>
    <p:sldId id="345" r:id="rId48"/>
    <p:sldId id="347" r:id="rId49"/>
    <p:sldId id="324" r:id="rId50"/>
    <p:sldId id="346" r:id="rId51"/>
    <p:sldId id="325" r:id="rId52"/>
    <p:sldId id="348" r:id="rId53"/>
    <p:sldId id="354" r:id="rId54"/>
    <p:sldId id="326" r:id="rId55"/>
    <p:sldId id="349" r:id="rId56"/>
    <p:sldId id="327" r:id="rId57"/>
    <p:sldId id="351" r:id="rId58"/>
    <p:sldId id="323" r:id="rId59"/>
    <p:sldId id="352" r:id="rId60"/>
    <p:sldId id="329" r:id="rId61"/>
    <p:sldId id="353" r:id="rId62"/>
    <p:sldId id="355" r:id="rId63"/>
    <p:sldId id="356" r:id="rId64"/>
    <p:sldId id="339" r:id="rId65"/>
    <p:sldId id="341" r:id="rId66"/>
    <p:sldId id="340" r:id="rId67"/>
    <p:sldId id="342" r:id="rId68"/>
    <p:sldId id="343" r:id="rId69"/>
    <p:sldId id="344" r:id="rId70"/>
    <p:sldId id="358" r:id="rId71"/>
    <p:sldId id="359" r:id="rId72"/>
    <p:sldId id="360" r:id="rId73"/>
    <p:sldId id="357" r:id="rId74"/>
    <p:sldId id="361" r:id="rId7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753" autoAdjust="0"/>
  </p:normalViewPr>
  <p:slideViewPr>
    <p:cSldViewPr>
      <p:cViewPr varScale="1">
        <p:scale>
          <a:sx n="61" d="100"/>
          <a:sy n="61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activeX1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1399"/>
  <ax:ocxPr ax:name="_ExtentY" ax:value="8405"/>
  <ax:ocxPr ax:name="_StockProps" ax:value="0"/>
  <ax:ocxPr ax:name="Url" ax:value="C:\kasa\objCF.avi"/>
</ax:ocx>
</file>

<file path=ppt/activeX/activeX10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202"/>
  <ax:ocxPr ax:name="_ExtentY" ax:value="11602"/>
  <ax:ocxPr ax:name="_StockProps" ax:value="0"/>
  <ax:ocxPr ax:name="Url" ax:value="C:\kasa\sell 2.avi"/>
</ax:ocx>
</file>

<file path=ppt/activeX/activeX11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401"/>
  <ax:ocxPr ax:name="_ExtentY" ax:value="11404"/>
  <ax:ocxPr ax:name="_StockProps" ax:value="0"/>
  <ax:ocxPr ax:name="Url" ax:value="C:\kasa\car.mp4"/>
</ax:ocx>
</file>

<file path=ppt/activeX/activeX12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6801"/>
  <ax:ocxPr ax:name="_ExtentY" ax:value="11201"/>
  <ax:ocxPr ax:name="_StockProps" ax:value="0"/>
  <ax:ocxPr ax:name="Url" ax:value="C:\kasa\movie.avi"/>
</ax:ocx>
</file>

<file path=ppt/activeX/activeX13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6801"/>
  <ax:ocxPr ax:name="_ExtentY" ax:value="11201"/>
  <ax:ocxPr ax:name="_StockProps" ax:value="0"/>
  <ax:ocxPr ax:name="Url" ax:value="C:\kasa\Design.mp4"/>
</ax:ocx>
</file>

<file path=ppt/activeX/activeX14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004"/>
  <ax:ocxPr ax:name="_ExtentY" ax:value="11602"/>
  <ax:ocxPr ax:name="_StockProps" ax:value="0"/>
  <ax:ocxPr ax:name="Url" ax:value="C:\kasa\sns.avi"/>
</ax:ocx>
</file>

<file path=ppt/activeX/activeX15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004"/>
  <ax:ocxPr ax:name="_ExtentY" ax:value="11602"/>
  <ax:ocxPr ax:name="_StockProps" ax:value="0"/>
  <ax:ocxPr ax:name="Url" ax:value="C:\kasa\Life.avi"/>
</ax:ocx>
</file>

<file path=ppt/activeX/activeX16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5403"/>
  <ax:ocxPr ax:name="_ExtentY" ax:value="10403"/>
  <ax:ocxPr ax:name="_StockProps" ax:value="0"/>
  <ax:ocxPr ax:name="Url" ax:value="C:\kasa\game 1.avi"/>
</ax:ocx>
</file>

<file path=ppt/activeX/activeX17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5403"/>
  <ax:ocxPr ax:name="_ExtentY" ax:value="10403"/>
  <ax:ocxPr ax:name="_StockProps" ax:value="0"/>
  <ax:ocxPr ax:name="Url" ax:value="C:\kasa\game 3.avi"/>
</ax:ocx>
</file>

<file path=ppt/activeX/activeX18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5403"/>
  <ax:ocxPr ax:name="_ExtentY" ax:value="10403"/>
  <ax:ocxPr ax:name="_StockProps" ax:value="0"/>
  <ax:ocxPr ax:name="Url" ax:value="C:\kasa\game 2.mp4"/>
</ax:ocx>
</file>

<file path=ppt/activeX/activeX19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5403"/>
  <ax:ocxPr ax:name="_ExtentY" ax:value="10403"/>
  <ax:ocxPr ax:name="_StockProps" ax:value="0"/>
  <ax:ocxPr ax:name="Url" ax:value="C:\kasa\game 4.avi"/>
</ax:ocx>
</file>

<file path=ppt/activeX/activeX2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004"/>
  <ax:ocxPr ax:name="_ExtentY" ax:value="12801"/>
  <ax:ocxPr ax:name="_StockProps" ax:value="0"/>
  <ax:ocxPr ax:name="Url" ax:value="C:\kasa\avatar.avi"/>
</ax:ocx>
</file>

<file path=ppt/activeX/activeX20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5403"/>
  <ax:ocxPr ax:name="_ExtentY" ax:value="10403"/>
  <ax:ocxPr ax:name="_StockProps" ax:value="0"/>
  <ax:ocxPr ax:name="Url" ax:value="C:\kasa\game 5.mp4"/>
</ax:ocx>
</file>

<file path=ppt/activeX/activeX21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5403"/>
  <ax:ocxPr ax:name="_ExtentY" ax:value="10403"/>
  <ax:ocxPr ax:name="_StockProps" ax:value="0"/>
  <ax:ocxPr ax:name="Url" ax:value="C:\kasa\game 6.mp4"/>
</ax:ocx>
</file>

<file path=ppt/activeX/activeX3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1201"/>
  <ax:ocxPr ax:name="_ExtentY" ax:value="8401"/>
  <ax:ocxPr ax:name="_StockProps" ax:value="0"/>
  <ax:ocxPr ax:name="Url" ax:value="C:\kasa\Nearest Tube.mp4"/>
</ax:ocx>
</file>

<file path=ppt/activeX/activeX4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004"/>
  <ax:ocxPr ax:name="_ExtentY" ax:value="11399"/>
  <ax:ocxPr ax:name="_StockProps" ax:value="0"/>
  <ax:ocxPr ax:name="Url" ax:value="C:\kasa\war.avi"/>
</ax:ocx>
</file>

<file path=ppt/activeX/activeX5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4605"/>
  <ax:ocxPr ax:name="_ExtentY" ax:value="10001"/>
  <ax:ocxPr ax:name="_StockProps" ax:value="0"/>
  <ax:ocxPr ax:name="Url" ax:value="C:\kasa\edu 1.avi"/>
</ax:ocx>
</file>

<file path=ppt/activeX/activeX6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899"/>
  <ax:ocxPr ax:name="_ExtentY" ax:value="11598"/>
  <ax:ocxPr ax:name="_StockProps" ax:value="0"/>
  <ax:ocxPr ax:name="Url" ax:value="C:\kasa\clothe 1.mp4"/>
</ax:ocx>
</file>

<file path=ppt/activeX/activeX7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899"/>
  <ax:ocxPr ax:name="_ExtentY" ax:value="11598"/>
  <ax:ocxPr ax:name="_StockProps" ax:value="0"/>
  <ax:ocxPr ax:name="Url" ax:value="C:\kasa\clothe 2.avi"/>
</ax:ocx>
</file>

<file path=ppt/activeX/activeX8.xml><?xml version="1.0" encoding="utf-8"?>
<ax:ocx xmlns:ax="http://schemas.microsoft.com/office/2006/activeX" xmlns:r="http://schemas.openxmlformats.org/officeDocument/2006/relationships" ax:classid="{7606693A-C18D-4567-AF85-6194FF70761E}">
  <ax:ocxPr ax:name="Enabled" ax:value="-1"/>
  <ax:ocxPr ax:name="EnableContextMenu" ax:value="-1"/>
  <ax:ocxPr ax:name="StretchToFit" ax:value="0"/>
  <ax:ocxPr ax:name="AutoStart" ax:value="0"/>
  <ax:ocxPr ax:name="Mute" ax:value="0"/>
  <ax:ocxPr ax:name="EnableSubtitle" ax:value="-1"/>
  <ax:ocxPr ax:name="EnableMessage" ax:value="-1"/>
</ax:ocx>
</file>

<file path=ppt/activeX/activeX9.xml><?xml version="1.0" encoding="utf-8"?>
<ax:ocx xmlns:ax="http://schemas.microsoft.com/office/2006/activeX" xmlns:r="http://schemas.openxmlformats.org/officeDocument/2006/relationships" ax:classid="{632CC9D6-5602-4854-AFD2-6EFC59177DE5}">
  <ax:ocxPr ax:name="_Version" ax:value="65536"/>
  <ax:ocxPr ax:name="_ExtentX" ax:value="17202"/>
  <ax:ocxPr ax:name="_ExtentY" ax:value="11602"/>
  <ax:ocxPr ax:name="_StockProps" ax:value="0"/>
  <ax:ocxPr ax:name="Url" ax:value="C:\kasa\sell.avi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B3A5D-8E38-4F60-9F9B-E7B9EC2C8FD4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5C0F-03DB-4911-B877-65376279FF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http://php.chol.com/~endovert/phpBB2/viewtopic.php?t=148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http://php.chol.com/~endovert/phpBB2/viewtopic.php?t=148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http://php.chol.com/~endovert/phpBB2/viewtopic.php?t=148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http://blog.naver.com/lighthousede/70085196276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교육 </a:t>
            </a:r>
            <a:r>
              <a:rPr lang="en-US" altLang="ko-KR" dirty="0" smtClean="0"/>
              <a:t>: http://www.youtube.com/watch?v=ZKw_Mp5YkaE</a:t>
            </a:r>
          </a:p>
          <a:p>
            <a:r>
              <a:rPr lang="en-US" altLang="ko-KR" dirty="0" smtClean="0"/>
              <a:t>         http://www.youtube.com/watch?v=oHkUOpYNhoM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교육 </a:t>
            </a:r>
            <a:r>
              <a:rPr lang="en-US" altLang="ko-KR" dirty="0" smtClean="0"/>
              <a:t>: http://www.youtube.com/watch?v=ZKw_Mp5YkaE</a:t>
            </a:r>
          </a:p>
          <a:p>
            <a:r>
              <a:rPr lang="en-US" altLang="ko-KR" dirty="0" smtClean="0"/>
              <a:t>         http://www.youtube.com/watch?v=oHkUOpYNhoM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mtClean="0"/>
              <a:t>http://tvpot.daum.net/clip/ClipView.do?clipid=23229816&amp;rtes=y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http://www.youtube.com/watch?v=wlQIdNtsWIs&amp;feature=related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71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http://blog.naver.com/lighthousede/70085196276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http://blog.naver.com/lighthousede/70085196276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http://blog.naver.com/lighthousede/70085196276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http://blog.naver.com/lighthousede/70085196276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3404-EDC6-4910-991A-6F8E22D7A1AF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8.jpeg"/><Relationship Id="rId4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0.jpeg"/><Relationship Id="rId4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1.jpeg"/><Relationship Id="rId4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5.gif"/><Relationship Id="rId4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jpeg"/><Relationship Id="rId4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jpeg"/><Relationship Id="rId4" Type="http://schemas.openxmlformats.org/officeDocument/2006/relationships/notesSlide" Target="../notesSlides/notesSlide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jpeg"/><Relationship Id="rId4" Type="http://schemas.openxmlformats.org/officeDocument/2006/relationships/notesSlide" Target="../notesSlides/notesSlide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2.jpeg"/><Relationship Id="rId4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5.jpeg"/><Relationship Id="rId4" Type="http://schemas.openxmlformats.org/officeDocument/2006/relationships/notesSlide" Target="../notesSlides/notesSlide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이미지\메모\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7401"/>
            <a:ext cx="5040560" cy="6715975"/>
          </a:xfrm>
          <a:prstGeom prst="rect">
            <a:avLst/>
          </a:prstGeom>
          <a:noFill/>
        </p:spPr>
      </p:pic>
      <p:sp>
        <p:nvSpPr>
          <p:cNvPr id="7" name="TextBox 17"/>
          <p:cNvSpPr txBox="1"/>
          <p:nvPr/>
        </p:nvSpPr>
        <p:spPr>
          <a:xfrm>
            <a:off x="1691680" y="5805264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Augmented Reality (</a:t>
            </a:r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증강현실</a:t>
            </a:r>
            <a:r>
              <a: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en-US" altLang="ko-KR" sz="2800" dirty="0" smtClean="0">
                <a:solidFill>
                  <a:schemeClr val="bg1">
                    <a:lumMod val="8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         </a:t>
            </a:r>
            <a:r>
              <a:rPr lang="en-US" altLang="ko-KR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Kasa</a:t>
            </a:r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Study </a:t>
            </a:r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이민우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329857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이미지\3d 캐릭터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71625"/>
            <a:ext cx="7048500" cy="528637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 rot="21411728">
            <a:off x="273803" y="2823345"/>
            <a:ext cx="3592650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어떤 특정한 환경이나 상황을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컴퓨터로 만들어 </a:t>
            </a:r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마치 실제 환경과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상호작용하는 것처럼 만드는 것</a:t>
            </a:r>
            <a:r>
              <a:rPr lang="en-US" altLang="ko-K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 rot="21090937">
            <a:off x="3365193" y="1074169"/>
            <a:ext cx="2345514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인체의 오감을 컴퓨터로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계산하여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인공적으로</a:t>
            </a:r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환경을 만드는 것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이미지\3d 캐릭터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71625"/>
            <a:ext cx="7048500" cy="5286375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 rot="474908">
            <a:off x="2506803" y="5054433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실제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존재하지 않는 </a:t>
            </a:r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공간</a:t>
            </a:r>
            <a:r>
              <a:rPr lang="en-US" altLang="ko-K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 rot="21411728">
            <a:off x="273803" y="2823345"/>
            <a:ext cx="3592650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어떤 특정한 환경이나 상황을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컴퓨터로 만들어 </a:t>
            </a:r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마치 실제 환경과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상호작용하는 것처럼 만드는 것</a:t>
            </a:r>
            <a:r>
              <a:rPr lang="en-US" altLang="ko-K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 rot="21090937">
            <a:off x="3365193" y="1074169"/>
            <a:ext cx="2345514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인체의 오감을 컴퓨터로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계산하여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인공적으로</a:t>
            </a:r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환경을 만드는 것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이미지\3d 캐릭터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71625"/>
            <a:ext cx="7048500" cy="5286375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-252536" y="2132856"/>
            <a:ext cx="6069281" cy="4602530"/>
            <a:chOff x="-740970" y="2028345"/>
            <a:chExt cx="6069281" cy="4602530"/>
          </a:xfrm>
        </p:grpSpPr>
        <p:pic>
          <p:nvPicPr>
            <p:cNvPr id="13" name="Picture 4" descr="H:\이미지\메모\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28307">
              <a:off x="-740970" y="2028345"/>
              <a:ext cx="6069281" cy="4602530"/>
            </a:xfrm>
            <a:prstGeom prst="rect">
              <a:avLst/>
            </a:prstGeom>
            <a:noFill/>
          </p:spPr>
        </p:pic>
        <p:pic>
          <p:nvPicPr>
            <p:cNvPr id="1026" name="Picture 2" descr="http://postfiles15.naver.net/20110302_110/race243_1299067377990fxsPg_JPEG/ScreenShot_2011_02_24_15_50_43.jpg?type=w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58307">
              <a:off x="-250153" y="2480296"/>
              <a:ext cx="5086013" cy="3814510"/>
            </a:xfrm>
            <a:prstGeom prst="rect">
              <a:avLst/>
            </a:prstGeom>
            <a:noFill/>
          </p:spPr>
        </p:pic>
      </p:grpSp>
      <p:sp>
        <p:nvSpPr>
          <p:cNvPr id="11" name="직사각형 10"/>
          <p:cNvSpPr/>
          <p:nvPr/>
        </p:nvSpPr>
        <p:spPr>
          <a:xfrm>
            <a:off x="899592" y="1628800"/>
            <a:ext cx="442161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가상현실의 예 </a:t>
            </a:r>
            <a:r>
              <a:rPr lang="en-US" altLang="ko-K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en-US" altLang="ko-K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Game</a:t>
            </a:r>
            <a:r>
              <a:rPr lang="en-US" altLang="ko-K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H:\이미지\3d 캐릭터\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140" y="2132856"/>
            <a:ext cx="4752529" cy="4752528"/>
          </a:xfrm>
          <a:prstGeom prst="rect">
            <a:avLst/>
          </a:prstGeom>
          <a:noFill/>
        </p:spPr>
      </p:pic>
      <p:grpSp>
        <p:nvGrpSpPr>
          <p:cNvPr id="7" name="그룹 6"/>
          <p:cNvGrpSpPr/>
          <p:nvPr/>
        </p:nvGrpSpPr>
        <p:grpSpPr>
          <a:xfrm>
            <a:off x="4122710" y="1484784"/>
            <a:ext cx="5373217" cy="5373216"/>
            <a:chOff x="3923928" y="1196752"/>
            <a:chExt cx="5661249" cy="5661248"/>
          </a:xfrm>
        </p:grpSpPr>
        <p:pic>
          <p:nvPicPr>
            <p:cNvPr id="53252" name="Picture 4" descr="H:\이미지\3d 캐릭터\untitled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1196752"/>
              <a:ext cx="5661249" cy="5661248"/>
            </a:xfrm>
            <a:prstGeom prst="rect">
              <a:avLst/>
            </a:prstGeom>
            <a:noFill/>
          </p:spPr>
        </p:pic>
        <p:sp>
          <p:nvSpPr>
            <p:cNvPr id="11" name="직사각형 10"/>
            <p:cNvSpPr/>
            <p:nvPr/>
          </p:nvSpPr>
          <p:spPr>
            <a:xfrm rot="426506">
              <a:off x="5076094" y="1956070"/>
              <a:ext cx="3581848" cy="13943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/>
              <a:r>
                <a:rPr lang="ko-KR" altLang="en-US" sz="4000" dirty="0" smtClean="0">
                  <a:solidFill>
                    <a:schemeClr val="accent1">
                      <a:lumMod val="75000"/>
                    </a:schemeClr>
                  </a:solidFill>
                  <a:latin typeface="HY얕은샘물M" pitchFamily="18" charset="-127"/>
                  <a:ea typeface="HY얕은샘물M" pitchFamily="18" charset="-127"/>
                </a:rPr>
                <a:t>증강현실</a:t>
              </a:r>
              <a:r>
                <a:rPr lang="ko-KR" altLang="en-US" sz="4000" dirty="0" smtClean="0">
                  <a:solidFill>
                    <a:schemeClr val="accent2">
                      <a:lumMod val="75000"/>
                    </a:schemeClr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endParaRPr lang="en-US" altLang="ko-KR" sz="4000" dirty="0" smtClean="0">
                <a:solidFill>
                  <a:schemeClr val="accent2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endParaRPr>
            </a:p>
            <a:p>
              <a:pPr marL="457200" indent="-457200"/>
              <a:r>
                <a:rPr lang="en-US" altLang="ko-KR" sz="4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HY얕은샘물M" pitchFamily="18" charset="-127"/>
                  <a:ea typeface="HY얕은샘물M" pitchFamily="18" charset="-127"/>
                </a:rPr>
                <a:t>Augmented Reality</a:t>
              </a: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146628" y="4074870"/>
            <a:ext cx="270657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가상현실</a:t>
            </a:r>
            <a:endParaRPr lang="en-US" altLang="ko-KR" sz="4000" dirty="0" smtClean="0">
              <a:solidFill>
                <a:schemeClr val="accent2">
                  <a:lumMod val="75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Virtual Reality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55776" y="332656"/>
            <a:ext cx="425090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different?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이미지\파워포인트+배경+이미지+3\파포 배경2.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-27384"/>
            <a:ext cx="5688632" cy="6885384"/>
          </a:xfrm>
          <a:prstGeom prst="rect">
            <a:avLst/>
          </a:prstGeom>
          <a:noFill/>
        </p:spPr>
      </p:pic>
      <p:pic>
        <p:nvPicPr>
          <p:cNvPr id="1026" name="Picture 2" descr="F:\이미지\파워포인트+배경+이미지+3\파포 배경2.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5688632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644008" y="188640"/>
            <a:ext cx="33996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가상현실 </a:t>
            </a:r>
            <a:endParaRPr lang="en-US" altLang="ko-KR" sz="4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Virtual Reality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23528" y="1886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</a:t>
            </a:r>
            <a:endParaRPr lang="en-US" altLang="ko-KR" sz="4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Augmented Reality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148064" y="1988840"/>
            <a:ext cx="2710999" cy="3539430"/>
          </a:xfrm>
          <a:prstGeom prst="rect">
            <a:avLst/>
          </a:prstGeom>
          <a:scene3d>
            <a:camera prst="orthographicFront">
              <a:rot lat="306001" lon="19499994" rev="840000"/>
            </a:camera>
            <a:lightRig rig="threePt" dir="t"/>
          </a:scene3d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현실에서 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존재하지 </a:t>
            </a:r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않는 정보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를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디스플레이 및 </a:t>
            </a:r>
            <a:r>
              <a:rPr lang="ko-KR" alt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렌더링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장비를 통해 사용자로 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하여금 볼 수 있게 한다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디스플레이를 통해 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모든 정보를 보여준다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Ex) game,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1520" y="2049810"/>
            <a:ext cx="3447490" cy="3539430"/>
          </a:xfrm>
          <a:prstGeom prst="rect">
            <a:avLst/>
          </a:prstGeom>
          <a:scene3d>
            <a:camera prst="orthographicFront">
              <a:rot lat="303536" lon="19530520" rev="84106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사용자가 현재 </a:t>
            </a:r>
            <a:r>
              <a:rPr lang="ko-KR" alt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보고있는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환경에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 정보를 </a:t>
            </a:r>
            <a:endParaRPr lang="en-US" altLang="ko-K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부가해준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형태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가상현실이 현실과 </a:t>
            </a:r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접목되면서</a:t>
            </a:r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변형된 형태 중 하나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부가정보를 제공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Ex) 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기후정보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길안내</a:t>
            </a:r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이미지\메모\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856984" cy="5876728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2915816" y="4077072"/>
            <a:ext cx="5782352" cy="224676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만들어진 공간이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“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진짜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”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인가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“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가짜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”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인가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</a:p>
          <a:p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가상현실은 실제 존재하지 않는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“</a:t>
            </a:r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가짜공간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”.</a:t>
            </a:r>
          </a:p>
          <a:p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증강현실은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“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실제공간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”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을 기반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부가적인 정보를 추가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644008" y="188640"/>
            <a:ext cx="33996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가상현실 </a:t>
            </a:r>
            <a:endParaRPr lang="en-US" altLang="ko-KR" sz="4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Virtual Reality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528" y="1886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</a:t>
            </a:r>
            <a:endParaRPr lang="en-US" altLang="ko-KR" sz="4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Augmented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779748"/>
            <a:ext cx="4404627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965" y="3779748"/>
            <a:ext cx="43356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4644008" y="188640"/>
            <a:ext cx="33996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가상현실 </a:t>
            </a:r>
            <a:endParaRPr lang="en-US" altLang="ko-KR" sz="4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Virtual Reality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23528" y="1886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</a:t>
            </a:r>
            <a:endParaRPr lang="en-US" altLang="ko-KR" sz="4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457200" indent="-457200"/>
            <a:r>
              <a:rPr lang="en-US" altLang="ko-K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Augmented Reality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23528" y="1757134"/>
            <a:ext cx="8614859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아름다운 영상으로 큰 이슈가 되었던 </a:t>
            </a:r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아바타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가상현실과 증강현실이 모두 소재로 사용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주인공인 </a:t>
            </a:r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제이크가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나비족의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몸을 통해 가상으로 </a:t>
            </a:r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나비족의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세계를 경험하고 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나비족의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힘의 원천에 대해 상사에게 브리핑 하는 장면에서 증강현실의 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기술을 사용하여 다양한 정보를 화면에 표시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95936" y="6177498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ko-KR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AR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16016" y="6165304"/>
            <a:ext cx="100811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VR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96093" y="692696"/>
            <a:ext cx="635622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AVATAR Website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에서 제공하는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Augmented Reality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서비스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24578" r:id="rId2" imgW="6121440" imgH="4608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이미지\MS+클립아트에서+뽑은+100장의+이미지1\슬라이드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타원형 설명선 9"/>
          <p:cNvSpPr/>
          <p:nvPr/>
        </p:nvSpPr>
        <p:spPr>
          <a:xfrm rot="10800000">
            <a:off x="323528" y="5157192"/>
            <a:ext cx="4536504" cy="1512168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54591" y="5445224"/>
            <a:ext cx="3113353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조낸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간지인걸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하는 걸까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easy_button.jpg.jp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475656" y="2420888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067944" y="980728"/>
            <a:ext cx="3150221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간단하고 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쉽게 생각해보자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.!!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493490" y="304800"/>
            <a:ext cx="5238750" cy="6553200"/>
            <a:chOff x="4229794" y="304800"/>
            <a:chExt cx="5238750" cy="6553200"/>
          </a:xfrm>
        </p:grpSpPr>
        <p:grpSp>
          <p:nvGrpSpPr>
            <p:cNvPr id="3" name="그룹 2"/>
            <p:cNvGrpSpPr/>
            <p:nvPr/>
          </p:nvGrpSpPr>
          <p:grpSpPr>
            <a:xfrm>
              <a:off x="4229794" y="304800"/>
              <a:ext cx="5238750" cy="6553200"/>
              <a:chOff x="1997546" y="332184"/>
              <a:chExt cx="5238750" cy="6553200"/>
            </a:xfrm>
          </p:grpSpPr>
          <p:pic>
            <p:nvPicPr>
              <p:cNvPr id="5" name="Picture 9" descr="H:\이미지\메모\untitled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97546" y="332184"/>
                <a:ext cx="5238750" cy="6553200"/>
              </a:xfrm>
              <a:prstGeom prst="rect">
                <a:avLst/>
              </a:prstGeom>
              <a:noFill/>
            </p:spPr>
          </p:pic>
          <p:sp>
            <p:nvSpPr>
              <p:cNvPr id="6" name="TextBox 14"/>
              <p:cNvSpPr txBox="1"/>
              <p:nvPr/>
            </p:nvSpPr>
            <p:spPr>
              <a:xfrm>
                <a:off x="3063000" y="3384376"/>
                <a:ext cx="18838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1. </a:t>
                </a:r>
                <a:r>
                  <a:rPr lang="ko-KR" altLang="en-US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증강현실이란</a:t>
                </a:r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?</a:t>
                </a:r>
                <a:endParaRPr lang="en-US" altLang="ko-KR" sz="2800" dirty="0" smtClean="0">
                  <a:solidFill>
                    <a:schemeClr val="bg1">
                      <a:lumMod val="85000"/>
                    </a:schemeClr>
                  </a:solidFill>
                  <a:latin typeface="HY얕은샘물M" pitchFamily="18" charset="-127"/>
                  <a:ea typeface="HY얕은샘물M" pitchFamily="18" charset="-127"/>
                </a:endParaRPr>
              </a:p>
            </p:txBody>
          </p:sp>
          <p:sp>
            <p:nvSpPr>
              <p:cNvPr id="8" name="TextBox 17"/>
              <p:cNvSpPr txBox="1"/>
              <p:nvPr/>
            </p:nvSpPr>
            <p:spPr>
              <a:xfrm>
                <a:off x="3063000" y="3903771"/>
                <a:ext cx="26292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2. </a:t>
                </a:r>
                <a:r>
                  <a:rPr lang="ko-KR" altLang="en-US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증강현실의 구현 원리</a:t>
                </a:r>
                <a:endParaRPr lang="en-US" altLang="ko-KR" sz="2800" dirty="0" smtClean="0">
                  <a:solidFill>
                    <a:schemeClr val="bg1">
                      <a:lumMod val="85000"/>
                    </a:schemeClr>
                  </a:solidFill>
                  <a:latin typeface="HY얕은샘물M" pitchFamily="18" charset="-127"/>
                  <a:ea typeface="HY얕은샘물M" pitchFamily="18" charset="-127"/>
                </a:endParaRPr>
              </a:p>
            </p:txBody>
          </p:sp>
          <p:sp>
            <p:nvSpPr>
              <p:cNvPr id="9" name="TextBox 27"/>
              <p:cNvSpPr txBox="1"/>
              <p:nvPr/>
            </p:nvSpPr>
            <p:spPr>
              <a:xfrm>
                <a:off x="3263120" y="2587551"/>
                <a:ext cx="17123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44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얕은샘물M" pitchFamily="18" charset="-127"/>
                    <a:ea typeface="HY얕은샘물M" pitchFamily="18" charset="-127"/>
                  </a:rPr>
                  <a:t>Content.</a:t>
                </a:r>
              </a:p>
            </p:txBody>
          </p:sp>
          <p:sp>
            <p:nvSpPr>
              <p:cNvPr id="10" name="TextBox 22"/>
              <p:cNvSpPr txBox="1"/>
              <p:nvPr/>
            </p:nvSpPr>
            <p:spPr>
              <a:xfrm>
                <a:off x="3059832" y="4407827"/>
                <a:ext cx="3060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3. </a:t>
                </a:r>
                <a:r>
                  <a:rPr lang="ko-KR" altLang="en-US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증강현실의 다양한 사례</a:t>
                </a:r>
                <a:endParaRPr lang="en-US" altLang="ko-KR" sz="2800" dirty="0" smtClean="0">
                  <a:solidFill>
                    <a:schemeClr val="bg1">
                      <a:lumMod val="85000"/>
                    </a:schemeClr>
                  </a:solidFill>
                  <a:latin typeface="HY얕은샘물M" pitchFamily="18" charset="-127"/>
                  <a:ea typeface="HY얕은샘물M" pitchFamily="18" charset="-127"/>
                </a:endParaRPr>
              </a:p>
            </p:txBody>
          </p:sp>
        </p:grpSp>
        <p:sp>
          <p:nvSpPr>
            <p:cNvPr id="4" name="TextBox 8"/>
            <p:cNvSpPr txBox="1"/>
            <p:nvPr/>
          </p:nvSpPr>
          <p:spPr>
            <a:xfrm>
              <a:off x="5274246" y="4884499"/>
              <a:ext cx="2632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dirty="0" smtClean="0">
                  <a:solidFill>
                    <a:srgbClr val="FF0000"/>
                  </a:solidFill>
                  <a:latin typeface="HY얕은샘물M" pitchFamily="18" charset="-127"/>
                  <a:ea typeface="HY얕은샘물M" pitchFamily="18" charset="-127"/>
                </a:rPr>
                <a:t>4. </a:t>
              </a:r>
              <a:r>
                <a:rPr lang="ko-KR" altLang="en-US" sz="2800" dirty="0" smtClean="0">
                  <a:solidFill>
                    <a:srgbClr val="FF0000"/>
                  </a:solidFill>
                  <a:latin typeface="HY얕은샘물M" pitchFamily="18" charset="-127"/>
                  <a:ea typeface="HY얕은샘물M" pitchFamily="18" charset="-127"/>
                </a:rPr>
                <a:t>게임에서의 증강현실</a:t>
              </a:r>
              <a:endParaRPr lang="en-US" altLang="ko-KR" sz="2800" dirty="0" smtClean="0">
                <a:solidFill>
                  <a:schemeClr val="bg1">
                    <a:lumMod val="85000"/>
                  </a:schemeClr>
                </a:solidFill>
                <a:latin typeface="HY얕은샘물M" pitchFamily="18" charset="-127"/>
                <a:ea typeface="HY얕은샘물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914" name="Picture 2" descr="j0439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B121-3147-4384-A9B4-4A26B138D9F2}" type="slidenum">
              <a:rPr lang="en-GB"/>
              <a:pPr/>
              <a:t>20</a:t>
            </a:fld>
            <a:endParaRPr lang="en-GB"/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328886" y="1052736"/>
            <a:ext cx="6359818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defTabSz="858838"/>
            <a:r>
              <a:rPr lang="fr-BE" sz="4800" dirty="0" smtClean="0">
                <a:solidFill>
                  <a:schemeClr val="bg1"/>
                </a:solidFill>
              </a:rPr>
              <a:t>positional information</a:t>
            </a:r>
            <a:endParaRPr lang="fr-BE" sz="4800" dirty="0">
              <a:solidFill>
                <a:schemeClr val="bg1"/>
              </a:solidFill>
            </a:endParaRPr>
          </a:p>
          <a:p>
            <a:pPr defTabSz="858838"/>
            <a:r>
              <a:rPr lang="en-US" sz="4800" dirty="0" smtClean="0">
                <a:solidFill>
                  <a:schemeClr val="bg1"/>
                </a:solidFill>
              </a:rPr>
              <a:t>digital compass</a:t>
            </a:r>
          </a:p>
          <a:p>
            <a:pPr defTabSz="858838"/>
            <a:r>
              <a:rPr lang="en-US" sz="4800" dirty="0" smtClean="0">
                <a:solidFill>
                  <a:schemeClr val="bg1"/>
                </a:solidFill>
              </a:rPr>
              <a:t>Slope sensor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260648"/>
            <a:ext cx="41668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</a:rPr>
              <a:t>Necessary Information.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51520" y="4221088"/>
            <a:ext cx="3752950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위치정보</a:t>
            </a:r>
            <a:r>
              <a:rPr lang="en-US" altLang="ko-K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(GPS)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사용자의 위치 제공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         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828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51520" y="4221088"/>
            <a:ext cx="6445995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위치정보</a:t>
            </a:r>
            <a:r>
              <a:rPr lang="en-US" altLang="ko-K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(GPS)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사용자의 위치 제공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         나침반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기계가 향하는 방향 제공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828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2419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51520" y="4221088"/>
            <a:ext cx="8768747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위치정보</a:t>
            </a:r>
            <a:r>
              <a:rPr lang="en-US" altLang="ko-K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(GPS)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사용자의 위치 제공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         나침반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기계가 향하는 방향 제공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                             중력센서     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기계의 기울어진 정도 제공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828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2419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440160" cy="189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F:\이미지\MS+클립아트에서+뽑은+100장의+이미지1\슬라이드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타원형 설명선 7"/>
          <p:cNvSpPr/>
          <p:nvPr/>
        </p:nvSpPr>
        <p:spPr>
          <a:xfrm rot="5904260">
            <a:off x="6523266" y="576156"/>
            <a:ext cx="1569128" cy="3480372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605871">
            <a:off x="5831320" y="1996923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자세히 살펴볼까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40926"/>
            <a:ext cx="8352928" cy="36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1520" y="260648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초간단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개념도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63688" y="4077072"/>
            <a:ext cx="1584176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619672" y="3429000"/>
            <a:ext cx="1944216" cy="1152128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이미지\MS+클립아트에서+뽑은+100장의+이미지1\슬라이드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타원형 설명선 7"/>
          <p:cNvSpPr/>
          <p:nvPr/>
        </p:nvSpPr>
        <p:spPr>
          <a:xfrm rot="12068867">
            <a:off x="207778" y="1090900"/>
            <a:ext cx="2808312" cy="1080120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1502772">
            <a:off x="511019" y="1513110"/>
            <a:ext cx="217399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지금 어디인 거야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이미지\MS+클립아트에서+뽑은+100장의+이미지1\슬라이드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299302" y="2492896"/>
            <a:ext cx="4737194" cy="286232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ko-KR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위치관련 정보 획득</a:t>
            </a:r>
            <a:endParaRPr lang="en-US" altLang="ko-KR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 프로그램을 실행하여 카메라를 사용해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특정 시야를 만들면 기계의 현재위치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en-US" altLang="ko-KR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gps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), </a:t>
            </a: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향하고 있는 방향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나침반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), </a:t>
            </a: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기울어진 정도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기울기 센서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)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를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제공되는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API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를 통해 얻는다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6" name="타원형 설명선 5"/>
          <p:cNvSpPr/>
          <p:nvPr/>
        </p:nvSpPr>
        <p:spPr>
          <a:xfrm rot="12068867">
            <a:off x="207778" y="1090900"/>
            <a:ext cx="2808312" cy="1080120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 rot="1502772">
            <a:off x="511019" y="1513110"/>
            <a:ext cx="217399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지금 어디인 거야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40926"/>
            <a:ext cx="8352928" cy="36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1520" y="260648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초간단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개념도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779912" y="3861048"/>
            <a:ext cx="1584176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3635896" y="3284984"/>
            <a:ext cx="1944216" cy="1152128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이미지\3d 캐릭터\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9708" y="214164"/>
            <a:ext cx="6643836" cy="6643836"/>
          </a:xfrm>
          <a:prstGeom prst="rect">
            <a:avLst/>
          </a:prstGeom>
          <a:noFill/>
        </p:spPr>
      </p:pic>
      <p:sp>
        <p:nvSpPr>
          <p:cNvPr id="8" name="타원형 설명선 7"/>
          <p:cNvSpPr/>
          <p:nvPr/>
        </p:nvSpPr>
        <p:spPr>
          <a:xfrm rot="5776272">
            <a:off x="4251068" y="438007"/>
            <a:ext cx="1830329" cy="3584392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480099">
            <a:off x="3727486" y="1625157"/>
            <a:ext cx="2727029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</a:t>
            </a:r>
            <a:r>
              <a:rPr lang="ko-KR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여기있어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r>
              <a:rPr lang="ko-KR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내말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들리니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위도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xx, 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경도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xx, 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정도 </a:t>
            </a:r>
            <a:r>
              <a:rPr lang="ko-KR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고개숙였어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이미지\3d 캐릭터\3914729343_b836cd940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248472" cy="5664629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3419872" y="332656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증강현실이란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이미지\3d 캐릭터\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9708" y="214164"/>
            <a:ext cx="6643836" cy="664383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4139952" y="4236764"/>
            <a:ext cx="4536819" cy="20005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ko-KR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위치정보 서버로 송신</a:t>
            </a:r>
            <a:endParaRPr lang="en-US" altLang="ko-KR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자주 갱신되는 많은 양의 정보들을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프로그램이 가지고 있기는 불가능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현재 위치 정보를 계산해서 서버에게 알림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7" name="타원형 설명선 6"/>
          <p:cNvSpPr/>
          <p:nvPr/>
        </p:nvSpPr>
        <p:spPr>
          <a:xfrm rot="5776272">
            <a:off x="4251068" y="438007"/>
            <a:ext cx="1830329" cy="3584392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 rot="480099">
            <a:off x="3727486" y="1625157"/>
            <a:ext cx="2727029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지금 </a:t>
            </a:r>
            <a:r>
              <a:rPr lang="ko-KR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여기있어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r>
              <a:rPr lang="ko-KR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내말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들리니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위도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xx, 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경도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xx, </a:t>
            </a:r>
          </a:p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정도 </a:t>
            </a:r>
            <a:r>
              <a:rPr lang="ko-KR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고개숙였어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40926"/>
            <a:ext cx="8352928" cy="36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1520" y="260648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초간단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개념도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6084168" y="3861048"/>
            <a:ext cx="1584176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940152" y="3501008"/>
            <a:ext cx="2880320" cy="1728192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31377"/>
            <a:ext cx="5976664" cy="364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7"/>
          <p:cNvGrpSpPr/>
          <p:nvPr/>
        </p:nvGrpSpPr>
        <p:grpSpPr>
          <a:xfrm>
            <a:off x="7416824" y="2412874"/>
            <a:ext cx="1408856" cy="851902"/>
            <a:chOff x="775330" y="2123179"/>
            <a:chExt cx="1408856" cy="851902"/>
          </a:xfrm>
        </p:grpSpPr>
        <p:sp>
          <p:nvSpPr>
            <p:cNvPr id="8" name="직사각형 7"/>
            <p:cNvSpPr/>
            <p:nvPr/>
          </p:nvSpPr>
          <p:spPr>
            <a:xfrm rot="20581146">
              <a:off x="775330" y="2267195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맥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 rot="20581146">
              <a:off x="1135370" y="2123179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도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 rot="20581146">
              <a:off x="1351394" y="2267195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날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 rot="20523817">
              <a:off x="1791130" y="2248185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드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4" name="그룹 16"/>
          <p:cNvGrpSpPr/>
          <p:nvPr/>
        </p:nvGrpSpPr>
        <p:grpSpPr>
          <a:xfrm>
            <a:off x="5832648" y="2556890"/>
            <a:ext cx="879017" cy="857907"/>
            <a:chOff x="4429085" y="2750736"/>
            <a:chExt cx="879017" cy="857907"/>
          </a:xfrm>
        </p:grpSpPr>
        <p:sp>
          <p:nvSpPr>
            <p:cNvPr id="13" name="직사각형 12"/>
            <p:cNvSpPr/>
            <p:nvPr/>
          </p:nvSpPr>
          <p:spPr>
            <a:xfrm rot="1675552">
              <a:off x="4429085" y="2750736"/>
              <a:ext cx="3545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en-US" altLang="ko-KR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c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1675552">
              <a:off x="4571607" y="2900757"/>
              <a:ext cx="3802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en-US" altLang="ko-KR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g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618223">
              <a:off x="4927870" y="2828656"/>
              <a:ext cx="3802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en-US" altLang="ko-KR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v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5" name="그룹 23"/>
          <p:cNvGrpSpPr/>
          <p:nvPr/>
        </p:nvGrpSpPr>
        <p:grpSpPr>
          <a:xfrm rot="577196">
            <a:off x="4180950" y="3745512"/>
            <a:ext cx="1385386" cy="1032061"/>
            <a:chOff x="868531" y="2248185"/>
            <a:chExt cx="1385386" cy="1032061"/>
          </a:xfrm>
        </p:grpSpPr>
        <p:sp>
          <p:nvSpPr>
            <p:cNvPr id="25" name="직사각형 24"/>
            <p:cNvSpPr/>
            <p:nvPr/>
          </p:nvSpPr>
          <p:spPr>
            <a:xfrm rot="20581146">
              <a:off x="868531" y="2405660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우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 rot="20581146">
              <a:off x="1167422" y="2572360"/>
              <a:ext cx="4812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리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 rot="20581146">
              <a:off x="1421125" y="2267195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은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 rot="20523817">
              <a:off x="1721399" y="2248185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행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6" name="그룹 28"/>
          <p:cNvGrpSpPr/>
          <p:nvPr/>
        </p:nvGrpSpPr>
        <p:grpSpPr>
          <a:xfrm rot="900000">
            <a:off x="5232242" y="1551885"/>
            <a:ext cx="1392822" cy="851899"/>
            <a:chOff x="845059" y="2123177"/>
            <a:chExt cx="1392822" cy="851899"/>
          </a:xfrm>
        </p:grpSpPr>
        <p:sp>
          <p:nvSpPr>
            <p:cNvPr id="30" name="직사각형 29"/>
            <p:cNvSpPr/>
            <p:nvPr/>
          </p:nvSpPr>
          <p:spPr>
            <a:xfrm rot="20581146">
              <a:off x="845059" y="2267190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교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 rot="20581146">
              <a:off x="1135366" y="2123177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보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 rot="20581146">
              <a:off x="1377039" y="2267190"/>
              <a:ext cx="4812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서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20523817">
              <a:off x="1737423" y="2248177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적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7" name="그룹 33"/>
          <p:cNvGrpSpPr/>
          <p:nvPr/>
        </p:nvGrpSpPr>
        <p:grpSpPr>
          <a:xfrm rot="1983897">
            <a:off x="6752271" y="1408681"/>
            <a:ext cx="1462552" cy="851898"/>
            <a:chOff x="775328" y="2123178"/>
            <a:chExt cx="1462552" cy="851898"/>
          </a:xfrm>
        </p:grpSpPr>
        <p:sp>
          <p:nvSpPr>
            <p:cNvPr id="35" name="직사각형 34"/>
            <p:cNvSpPr/>
            <p:nvPr/>
          </p:nvSpPr>
          <p:spPr>
            <a:xfrm rot="20581146">
              <a:off x="775328" y="2267190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완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 rot="20581146">
              <a:off x="1081664" y="2123178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전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 rot="20581146">
              <a:off x="1351391" y="2267190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맛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 rot="20523817">
              <a:off x="1737422" y="2248178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집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11" name="그룹 38"/>
          <p:cNvGrpSpPr/>
          <p:nvPr/>
        </p:nvGrpSpPr>
        <p:grpSpPr>
          <a:xfrm rot="1800000">
            <a:off x="3657278" y="1217292"/>
            <a:ext cx="1462554" cy="851902"/>
            <a:chOff x="791359" y="2123175"/>
            <a:chExt cx="1462554" cy="851902"/>
          </a:xfrm>
        </p:grpSpPr>
        <p:sp>
          <p:nvSpPr>
            <p:cNvPr id="40" name="직사각형 39"/>
            <p:cNvSpPr/>
            <p:nvPr/>
          </p:nvSpPr>
          <p:spPr>
            <a:xfrm rot="20581146">
              <a:off x="791359" y="2267191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원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 rot="20581146">
              <a:off x="1135366" y="2123175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조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 rot="20581146">
              <a:off x="1351393" y="2267191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게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 rot="20523817">
              <a:off x="1721395" y="2248181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장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14" name="그룹 45"/>
          <p:cNvGrpSpPr/>
          <p:nvPr/>
        </p:nvGrpSpPr>
        <p:grpSpPr>
          <a:xfrm>
            <a:off x="864096" y="2556890"/>
            <a:ext cx="2160240" cy="3389613"/>
            <a:chOff x="323528" y="2564904"/>
            <a:chExt cx="2577041" cy="4043612"/>
          </a:xfrm>
        </p:grpSpPr>
        <p:pic>
          <p:nvPicPr>
            <p:cNvPr id="2" name="Picture 2" descr="F:\이미지\3d 캐릭터\z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564904"/>
              <a:ext cx="2577041" cy="4043612"/>
            </a:xfrm>
            <a:prstGeom prst="rect">
              <a:avLst/>
            </a:prstGeom>
            <a:noFill/>
          </p:spPr>
        </p:pic>
        <p:sp>
          <p:nvSpPr>
            <p:cNvPr id="45" name="직사각형 44"/>
            <p:cNvSpPr/>
            <p:nvPr/>
          </p:nvSpPr>
          <p:spPr>
            <a:xfrm rot="1372042">
              <a:off x="1239340" y="2937970"/>
              <a:ext cx="11416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28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나 요기야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sp>
        <p:nvSpPr>
          <p:cNvPr id="48" name="아래로 구부러진 화살표 47"/>
          <p:cNvSpPr/>
          <p:nvPr/>
        </p:nvSpPr>
        <p:spPr>
          <a:xfrm rot="1615310">
            <a:off x="2329194" y="2886372"/>
            <a:ext cx="4899660" cy="11009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그룹 18"/>
          <p:cNvGrpSpPr/>
          <p:nvPr/>
        </p:nvGrpSpPr>
        <p:grpSpPr>
          <a:xfrm rot="1800000">
            <a:off x="4104458" y="2628899"/>
            <a:ext cx="1408855" cy="851901"/>
            <a:chOff x="775329" y="2123177"/>
            <a:chExt cx="1408855" cy="851901"/>
          </a:xfrm>
        </p:grpSpPr>
        <p:sp>
          <p:nvSpPr>
            <p:cNvPr id="20" name="직사각형 19"/>
            <p:cNvSpPr/>
            <p:nvPr/>
          </p:nvSpPr>
          <p:spPr>
            <a:xfrm rot="20581146">
              <a:off x="775329" y="2267192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강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 rot="20581146">
              <a:off x="1065635" y="2123177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남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 rot="20581146">
              <a:off x="1421124" y="2267192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토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 rot="20523817">
              <a:off x="1791128" y="2248183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즈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31377"/>
            <a:ext cx="5976664" cy="364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7"/>
          <p:cNvGrpSpPr/>
          <p:nvPr/>
        </p:nvGrpSpPr>
        <p:grpSpPr>
          <a:xfrm>
            <a:off x="7416824" y="2412874"/>
            <a:ext cx="1408856" cy="851902"/>
            <a:chOff x="775330" y="2123179"/>
            <a:chExt cx="1408856" cy="851902"/>
          </a:xfrm>
        </p:grpSpPr>
        <p:sp>
          <p:nvSpPr>
            <p:cNvPr id="8" name="직사각형 7"/>
            <p:cNvSpPr/>
            <p:nvPr/>
          </p:nvSpPr>
          <p:spPr>
            <a:xfrm rot="20581146">
              <a:off x="775330" y="2267195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맥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 rot="20581146">
              <a:off x="1135370" y="2123179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도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 rot="20581146">
              <a:off x="1351394" y="2267195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날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 rot="20523817">
              <a:off x="1791130" y="2248185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드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4" name="그룹 16"/>
          <p:cNvGrpSpPr/>
          <p:nvPr/>
        </p:nvGrpSpPr>
        <p:grpSpPr>
          <a:xfrm>
            <a:off x="5832648" y="2556890"/>
            <a:ext cx="879017" cy="857907"/>
            <a:chOff x="4429085" y="2750736"/>
            <a:chExt cx="879017" cy="857907"/>
          </a:xfrm>
        </p:grpSpPr>
        <p:sp>
          <p:nvSpPr>
            <p:cNvPr id="13" name="직사각형 12"/>
            <p:cNvSpPr/>
            <p:nvPr/>
          </p:nvSpPr>
          <p:spPr>
            <a:xfrm rot="1675552">
              <a:off x="4429085" y="2750736"/>
              <a:ext cx="3545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en-US" altLang="ko-KR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c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 rot="1675552">
              <a:off x="4571607" y="2900757"/>
              <a:ext cx="3802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en-US" altLang="ko-KR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g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618223">
              <a:off x="4927870" y="2828656"/>
              <a:ext cx="3802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en-US" altLang="ko-KR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v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5" name="그룹 23"/>
          <p:cNvGrpSpPr/>
          <p:nvPr/>
        </p:nvGrpSpPr>
        <p:grpSpPr>
          <a:xfrm rot="577196">
            <a:off x="4180950" y="3745512"/>
            <a:ext cx="1385386" cy="1032061"/>
            <a:chOff x="868531" y="2248185"/>
            <a:chExt cx="1385386" cy="1032061"/>
          </a:xfrm>
        </p:grpSpPr>
        <p:sp>
          <p:nvSpPr>
            <p:cNvPr id="25" name="직사각형 24"/>
            <p:cNvSpPr/>
            <p:nvPr/>
          </p:nvSpPr>
          <p:spPr>
            <a:xfrm rot="20581146">
              <a:off x="868531" y="2405660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우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 rot="20581146">
              <a:off x="1167422" y="2572360"/>
              <a:ext cx="4812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리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 rot="20581146">
              <a:off x="1421125" y="2267195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은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 rot="20523817">
              <a:off x="1721399" y="2248185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행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6" name="그룹 28"/>
          <p:cNvGrpSpPr/>
          <p:nvPr/>
        </p:nvGrpSpPr>
        <p:grpSpPr>
          <a:xfrm rot="900000">
            <a:off x="5232242" y="1551885"/>
            <a:ext cx="1392822" cy="851899"/>
            <a:chOff x="845059" y="2123177"/>
            <a:chExt cx="1392822" cy="851899"/>
          </a:xfrm>
        </p:grpSpPr>
        <p:sp>
          <p:nvSpPr>
            <p:cNvPr id="30" name="직사각형 29"/>
            <p:cNvSpPr/>
            <p:nvPr/>
          </p:nvSpPr>
          <p:spPr>
            <a:xfrm rot="20581146">
              <a:off x="845059" y="2267190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교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 rot="20581146">
              <a:off x="1135366" y="2123177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보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 rot="20581146">
              <a:off x="1377039" y="2267190"/>
              <a:ext cx="4812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서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20523817">
              <a:off x="1737423" y="2248177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적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7" name="그룹 33"/>
          <p:cNvGrpSpPr/>
          <p:nvPr/>
        </p:nvGrpSpPr>
        <p:grpSpPr>
          <a:xfrm rot="1983897">
            <a:off x="6752271" y="1408681"/>
            <a:ext cx="1462552" cy="851898"/>
            <a:chOff x="775328" y="2123178"/>
            <a:chExt cx="1462552" cy="851898"/>
          </a:xfrm>
        </p:grpSpPr>
        <p:sp>
          <p:nvSpPr>
            <p:cNvPr id="35" name="직사각형 34"/>
            <p:cNvSpPr/>
            <p:nvPr/>
          </p:nvSpPr>
          <p:spPr>
            <a:xfrm rot="20581146">
              <a:off x="775328" y="2267190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완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 rot="20581146">
              <a:off x="1081664" y="2123178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전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 rot="20581146">
              <a:off x="1351391" y="2267190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맛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 rot="20523817">
              <a:off x="1737422" y="2248178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집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11" name="그룹 38"/>
          <p:cNvGrpSpPr/>
          <p:nvPr/>
        </p:nvGrpSpPr>
        <p:grpSpPr>
          <a:xfrm rot="1800000">
            <a:off x="3657278" y="1217292"/>
            <a:ext cx="1462554" cy="851902"/>
            <a:chOff x="791359" y="2123175"/>
            <a:chExt cx="1462554" cy="851902"/>
          </a:xfrm>
        </p:grpSpPr>
        <p:sp>
          <p:nvSpPr>
            <p:cNvPr id="40" name="직사각형 39"/>
            <p:cNvSpPr/>
            <p:nvPr/>
          </p:nvSpPr>
          <p:spPr>
            <a:xfrm rot="20581146">
              <a:off x="791359" y="2267191"/>
              <a:ext cx="500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원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 rot="20581146">
              <a:off x="1135366" y="2123175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조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 rot="20581146">
              <a:off x="1351393" y="2267191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게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 rot="20523817">
              <a:off x="1721395" y="2248181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장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14" name="그룹 45"/>
          <p:cNvGrpSpPr/>
          <p:nvPr/>
        </p:nvGrpSpPr>
        <p:grpSpPr>
          <a:xfrm>
            <a:off x="864096" y="2556890"/>
            <a:ext cx="2160240" cy="3389613"/>
            <a:chOff x="323528" y="2564904"/>
            <a:chExt cx="2577041" cy="4043612"/>
          </a:xfrm>
        </p:grpSpPr>
        <p:pic>
          <p:nvPicPr>
            <p:cNvPr id="2" name="Picture 2" descr="F:\이미지\3d 캐릭터\z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564904"/>
              <a:ext cx="2577041" cy="4043612"/>
            </a:xfrm>
            <a:prstGeom prst="rect">
              <a:avLst/>
            </a:prstGeom>
            <a:noFill/>
          </p:spPr>
        </p:pic>
        <p:sp>
          <p:nvSpPr>
            <p:cNvPr id="45" name="직사각형 44"/>
            <p:cNvSpPr/>
            <p:nvPr/>
          </p:nvSpPr>
          <p:spPr>
            <a:xfrm rot="1372042">
              <a:off x="1239340" y="2937970"/>
              <a:ext cx="11416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28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나 요기야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sp>
        <p:nvSpPr>
          <p:cNvPr id="48" name="아래로 구부러진 화살표 47"/>
          <p:cNvSpPr/>
          <p:nvPr/>
        </p:nvSpPr>
        <p:spPr>
          <a:xfrm rot="1615310">
            <a:off x="2329194" y="2886372"/>
            <a:ext cx="4899660" cy="11009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그룹 18"/>
          <p:cNvGrpSpPr/>
          <p:nvPr/>
        </p:nvGrpSpPr>
        <p:grpSpPr>
          <a:xfrm rot="1800000">
            <a:off x="4104458" y="2628899"/>
            <a:ext cx="1408855" cy="851901"/>
            <a:chOff x="775329" y="2123177"/>
            <a:chExt cx="1408855" cy="851901"/>
          </a:xfrm>
        </p:grpSpPr>
        <p:sp>
          <p:nvSpPr>
            <p:cNvPr id="20" name="직사각형 19"/>
            <p:cNvSpPr/>
            <p:nvPr/>
          </p:nvSpPr>
          <p:spPr>
            <a:xfrm rot="20581146">
              <a:off x="775329" y="2267192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강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 rot="20581146">
              <a:off x="1065635" y="2123177"/>
              <a:ext cx="5325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남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 rot="20581146">
              <a:off x="1421124" y="2267192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토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 rot="20523817">
              <a:off x="1791128" y="2248183"/>
              <a:ext cx="3930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/>
              <a:r>
                <a:rPr lang="ko-KR" altLang="en-US" sz="4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얕은샘물M" pitchFamily="18" charset="-127"/>
                  <a:ea typeface="HY얕은샘물M" pitchFamily="18" charset="-127"/>
                </a:rPr>
                <a:t>즈</a:t>
              </a:r>
              <a:endPara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278252" y="707212"/>
            <a:ext cx="3717684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ko-KR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위치정보 시스템</a:t>
            </a:r>
            <a:endParaRPr lang="en-US" altLang="ko-KR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전해받은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위치정보를 기준으로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정보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DB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를 검색하여 부가정보를 제공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40926"/>
            <a:ext cx="8352928" cy="36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1520" y="260648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초간단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개념도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851920" y="4869160"/>
            <a:ext cx="1584176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3707904" y="4293096"/>
            <a:ext cx="1944216" cy="1152128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PS-500.jp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9512" y="1196752"/>
            <a:ext cx="526203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웃는 얼굴 6"/>
          <p:cNvSpPr/>
          <p:nvPr/>
        </p:nvSpPr>
        <p:spPr>
          <a:xfrm>
            <a:off x="3059832" y="2708920"/>
            <a:ext cx="360040" cy="36004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형 설명선 5"/>
          <p:cNvSpPr/>
          <p:nvPr/>
        </p:nvSpPr>
        <p:spPr>
          <a:xfrm rot="5776272">
            <a:off x="6331307" y="1733838"/>
            <a:ext cx="1252979" cy="2779145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 rot="480099">
            <a:off x="5762828" y="2807483"/>
            <a:ext cx="24105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 주위에 </a:t>
            </a:r>
            <a:r>
              <a:rPr lang="ko-KR" altLang="en-US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스타벅스랑</a:t>
            </a:r>
            <a:endParaRPr lang="en-US" altLang="ko-K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CGV, 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순풍산부인과 있어</a:t>
            </a:r>
            <a:endParaRPr lang="en-US" altLang="ko-K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PS-500.jp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9512" y="1196752"/>
            <a:ext cx="526203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웃는 얼굴 6"/>
          <p:cNvSpPr/>
          <p:nvPr/>
        </p:nvSpPr>
        <p:spPr>
          <a:xfrm>
            <a:off x="3059832" y="2708920"/>
            <a:ext cx="360040" cy="36004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형 설명선 7"/>
          <p:cNvSpPr/>
          <p:nvPr/>
        </p:nvSpPr>
        <p:spPr>
          <a:xfrm rot="5776272">
            <a:off x="6331307" y="1733838"/>
            <a:ext cx="1252979" cy="2779145"/>
          </a:xfrm>
          <a:prstGeom prst="wedgeEllipseCallou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480099">
            <a:off x="5762828" y="2807483"/>
            <a:ext cx="24105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 주위에 </a:t>
            </a:r>
            <a:r>
              <a:rPr lang="ko-KR" altLang="en-US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스타벅스랑</a:t>
            </a:r>
            <a:endParaRPr lang="en-US" altLang="ko-K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CGV, </a:t>
            </a:r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순풍산부인과 있어</a:t>
            </a:r>
            <a:endParaRPr lang="en-US" altLang="ko-K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31840" y="5085184"/>
            <a:ext cx="5824030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ko-KR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부가정보 전송</a:t>
            </a:r>
            <a:endParaRPr lang="en-US" altLang="ko-KR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서버는 기계로부터 받은 정보와 관련된 다양한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부가정보를 파악해 다시 기계의 증강현실 프로그램에 전송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40926"/>
            <a:ext cx="8352928" cy="36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51520" y="260648"/>
            <a:ext cx="256031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초간단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개념도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63688" y="5157192"/>
            <a:ext cx="1584176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67544" y="4293096"/>
            <a:ext cx="2880320" cy="1728192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:\이미지\메모\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9392"/>
            <a:ext cx="4502166" cy="6785992"/>
          </a:xfrm>
          <a:prstGeom prst="rect">
            <a:avLst/>
          </a:prstGeom>
          <a:noFill/>
        </p:spPr>
      </p:pic>
      <p:pic>
        <p:nvPicPr>
          <p:cNvPr id="74754" name="Picture 2" descr="F:\이미지\메모\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15860">
            <a:off x="3098040" y="-1094032"/>
            <a:ext cx="3759200" cy="5049837"/>
          </a:xfrm>
          <a:prstGeom prst="rect">
            <a:avLst/>
          </a:prstGeom>
          <a:noFill/>
        </p:spPr>
      </p:pic>
      <p:pic>
        <p:nvPicPr>
          <p:cNvPr id="3076" name="Picture 4" descr="http://edibleapple.com/wp-content/uploads/2009/08/augmented-reality-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0435">
            <a:off x="3164677" y="198124"/>
            <a:ext cx="3516556" cy="2484102"/>
          </a:xfrm>
          <a:prstGeom prst="rect">
            <a:avLst/>
          </a:prstGeom>
          <a:noFill/>
        </p:spPr>
      </p:pic>
      <p:pic>
        <p:nvPicPr>
          <p:cNvPr id="74755" name="Picture 3" descr="F:\이미지\메모\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32995">
            <a:off x="4434924" y="2638782"/>
            <a:ext cx="4198570" cy="564005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8398">
            <a:off x="5104472" y="3958762"/>
            <a:ext cx="3708871" cy="269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:\이미지\메모\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9392"/>
            <a:ext cx="4502166" cy="6785992"/>
          </a:xfrm>
          <a:prstGeom prst="rect">
            <a:avLst/>
          </a:prstGeom>
          <a:noFill/>
        </p:spPr>
      </p:pic>
      <p:pic>
        <p:nvPicPr>
          <p:cNvPr id="3081" name="Picture 9" descr="F:\이미지\메모\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0648"/>
            <a:ext cx="4104456" cy="4796304"/>
          </a:xfrm>
          <a:prstGeom prst="rect">
            <a:avLst/>
          </a:prstGeom>
          <a:noFill/>
        </p:spPr>
      </p:pic>
      <p:pic>
        <p:nvPicPr>
          <p:cNvPr id="3078" name="Picture 6" descr="http://system.delighit.net/attach/10/cfile10.uf.1604340F4B7E2A262523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720928"/>
            <a:ext cx="3096344" cy="3802312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4211960" y="4955684"/>
            <a:ext cx="4325223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ko-KR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화면에 디스플레이</a:t>
            </a:r>
            <a:endParaRPr lang="en-US" altLang="ko-KR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전송받은</a:t>
            </a:r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부가정보를 화면의 카메라 정보에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겹쳐서 화면을 출력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이미지\3d 캐릭터\3914729343_b836cd940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248472" cy="5664629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 rot="474908">
            <a:off x="623015" y="3018321"/>
            <a:ext cx="2497800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사용자가 눈으로 보는</a:t>
            </a:r>
            <a:endParaRPr lang="en-US" altLang="ko-KR" sz="28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현실세계에 </a:t>
            </a:r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가상물체를</a:t>
            </a:r>
            <a:endParaRPr lang="en-US" altLang="ko-KR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겹쳐 보여주는</a:t>
            </a:r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기술</a:t>
            </a:r>
            <a:r>
              <a:rPr lang="en-US" altLang="ko-K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:\이미지\메모\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99392"/>
            <a:ext cx="4502166" cy="6785992"/>
          </a:xfrm>
          <a:prstGeom prst="rect">
            <a:avLst/>
          </a:prstGeom>
          <a:noFill/>
        </p:spPr>
      </p:pic>
      <p:pic>
        <p:nvPicPr>
          <p:cNvPr id="3081" name="Picture 9" descr="F:\이미지\메모\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764704"/>
            <a:ext cx="6120680" cy="525658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851920" y="4869160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altLang="ko-K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Nearest Tube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37890" r:id="rId2" imgW="4032360" imgH="3024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이미지\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771800" y="404664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ko-KR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증강현실의 사례들</a:t>
            </a:r>
            <a:r>
              <a:rPr lang="en-US" altLang="ko-K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156176" y="908720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Line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항공기, 폭격기, 전투기, 제트기, 군대, 군, 전쟁, 싸움, 나는, 미국, 방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10231046" cy="6858000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예전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부시대통령이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후세인을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잡기 위해 이라크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침공시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미국의 첨단장비가 뉴스에서 방영됨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항공기, 폭격기, 전투기, 제트기, 군대, 군, 전쟁, 싸움, 나는, 미국, 방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0"/>
            <a:ext cx="10231046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예전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부시대통령이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후세인을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잡기 위해 이라크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침공시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미국의 첨단장비가 뉴스에서 방영됨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68610" r:id="rId2" imgW="6121440" imgH="41036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cfs8.tistory.com/image/16/tistory/2008/08/13/17/56/48a2a1b589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어린이 들을 위한 </a:t>
            </a:r>
            <a:r>
              <a:rPr lang="ko-KR" alt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비쥬얼</a:t>
            </a:r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적인 동화책</a:t>
            </a:r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백과사전등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특히 교육분야에 </a:t>
            </a:r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 </a:t>
            </a:r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기술이 활발히 사용되고 있음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cfs8.tistory.com/image/16/tistory/2008/08/13/17/56/48a2a1b5892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어린이 들을 위한 </a:t>
            </a:r>
            <a:r>
              <a:rPr lang="ko-KR" alt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비쥬얼</a:t>
            </a:r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적인 동화책</a:t>
            </a:r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백과사전등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특히 교육분야에 </a:t>
            </a:r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 </a:t>
            </a:r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기술이 활발히 사용되고 있음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97282" r:id="rId2" imgW="5257800" imgH="3600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kgdomin.com/paper/data/news/images/2011/02/1_S_1297917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10235821" cy="6858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현재의 패션잡지에는 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마커가</a:t>
            </a:r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많이 부착되어 있음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잡지에 실린 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마커를</a:t>
            </a:r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비추면 특정 인물이 나와 광고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kgdomin.com/paper/data/news/images/2011/02/1_S_1297917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10235821" cy="6858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현재의 패션잡지에는 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마커가</a:t>
            </a:r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많이 부착되어 있음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잡지에 실린 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마커를</a:t>
            </a:r>
            <a:r>
              <a:rPr lang="ko-KR" altLang="en-US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비추면 특정 인물이 나와 광고</a:t>
            </a:r>
            <a:r>
              <a:rPr lang="en-US" altLang="ko-KR" sz="2800" dirty="0" smtClean="0">
                <a:solidFill>
                  <a:schemeClr val="bg2">
                    <a:lumMod val="5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32098" r:id="rId2" imgW="6443640" imgH="4175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233363"/>
            <a:ext cx="50006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현재의 패션잡지에는 </a:t>
            </a:r>
            <a:r>
              <a:rPr lang="en-US" altLang="ko-KR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마커가</a:t>
            </a:r>
            <a:r>
              <a:rPr lang="ko-KR" altLang="en-US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 많이 부착되어 있음</a:t>
            </a:r>
            <a:r>
              <a:rPr lang="en-US" altLang="ko-KR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ko-KR" altLang="en-US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잡지에 실린 </a:t>
            </a:r>
            <a:r>
              <a:rPr lang="en-US" altLang="ko-KR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마커를</a:t>
            </a:r>
            <a:r>
              <a:rPr lang="ko-KR" altLang="en-US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 비추면 특정 인물이 나와 광고</a:t>
            </a:r>
            <a:r>
              <a:rPr lang="en-US" altLang="ko-KR" sz="2800" dirty="0" smtClean="0">
                <a:solidFill>
                  <a:srgbClr val="00B05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2" name="AutoShape 4" descr="http://postfiles11.naver.net/20101006_202/onix_d_1286335133428aaECc_jpg/여성의류쇼핑몰_onix_d.jpg?type=w3"/>
          <p:cNvSpPr>
            <a:spLocks noChangeAspect="1" noChangeArrowheads="1"/>
          </p:cNvSpPr>
          <p:nvPr/>
        </p:nvSpPr>
        <p:spPr bwMode="auto">
          <a:xfrm>
            <a:off x="9525" y="-3062288"/>
            <a:ext cx="5000625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750" name="AutoShape 6" descr="http://postfiles11.naver.net/20101006_202/onix_d_1286335133428aaECc_jpg/여성의류쇼핑몰_onix_d.jpg?type=w3"/>
          <p:cNvSpPr>
            <a:spLocks noChangeAspect="1" noChangeArrowheads="1"/>
          </p:cNvSpPr>
          <p:nvPr/>
        </p:nvSpPr>
        <p:spPr bwMode="auto">
          <a:xfrm>
            <a:off x="9525" y="-3062288"/>
            <a:ext cx="5000625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752" name="AutoShape 8" descr="http://postfiles11.naver.net/20101006_202/onix_d_1286335133428aaECc_jpg/여성의류쇼핑몰_onix_d.jpg?type=w3"/>
          <p:cNvSpPr>
            <a:spLocks noChangeAspect="1" noChangeArrowheads="1"/>
          </p:cNvSpPr>
          <p:nvPr/>
        </p:nvSpPr>
        <p:spPr bwMode="auto">
          <a:xfrm>
            <a:off x="9525" y="-3062288"/>
            <a:ext cx="5000625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9754" name="AutoShape 10" descr="http://blogfiles.naver.net/20101006_202/onix_d_1286335133428aaECc_jpg/여성의류쇼핑몰_onix_d.jpg"/>
          <p:cNvSpPr>
            <a:spLocks noChangeAspect="1" noChangeArrowheads="1"/>
          </p:cNvSpPr>
          <p:nvPr/>
        </p:nvSpPr>
        <p:spPr bwMode="auto">
          <a:xfrm>
            <a:off x="9525" y="-3062288"/>
            <a:ext cx="5000625" cy="639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controls>
      <p:control spid="159746" r:id="rId2" imgW="6443640" imgH="4175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img18.imageshack.us/img18/9531/bighq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0321290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휴대폰에 비친 집이 현재 </a:t>
            </a:r>
            <a:r>
              <a:rPr lang="ko-KR" altLang="en-US" sz="2800" dirty="0" err="1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판매중인지의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 여부</a:t>
            </a:r>
            <a:r>
              <a:rPr lang="en-US" altLang="ko-KR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집주소 및</a:t>
            </a:r>
            <a:endParaRPr lang="en-US" altLang="ko-KR" sz="2800" dirty="0" smtClean="0">
              <a:solidFill>
                <a:srgbClr val="FFFF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주인 </a:t>
            </a:r>
            <a:r>
              <a:rPr lang="ko-KR" altLang="en-US" sz="2800" dirty="0" err="1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전화번호등을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 알려줌</a:t>
            </a:r>
            <a:r>
              <a:rPr lang="en-US" altLang="ko-KR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부동산을 통할 필요성 감소</a:t>
            </a:r>
            <a:r>
              <a:rPr lang="en-US" altLang="ko-KR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이미지\3d 캐릭터\3914729343_b836cd940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248472" cy="5664629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 rot="474908">
            <a:off x="623015" y="3018321"/>
            <a:ext cx="2497800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사용자가 눈으로 보는</a:t>
            </a:r>
            <a:endParaRPr lang="en-US" altLang="ko-KR" sz="28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현실세계에 </a:t>
            </a:r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가상물체를</a:t>
            </a:r>
            <a:endParaRPr lang="en-US" altLang="ko-KR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겹쳐 보여주는 </a:t>
            </a:r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기술</a:t>
            </a:r>
            <a:r>
              <a:rPr lang="en-US" altLang="ko-K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 rot="21326227">
            <a:off x="5647139" y="3700736"/>
            <a:ext cx="3283271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실제 환경에  가상사물이나</a:t>
            </a:r>
            <a:endParaRPr lang="en-US" altLang="ko-KR" sz="28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정보를 합성하여 </a:t>
            </a:r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마치 원래</a:t>
            </a:r>
            <a:endParaRPr lang="en-US" altLang="ko-KR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존재하는 사물처럼 보이도록 </a:t>
            </a:r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하는 </a:t>
            </a:r>
            <a:endParaRPr lang="en-US" altLang="ko-KR" sz="28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컴퓨터 그래픽 기법</a:t>
            </a:r>
            <a:r>
              <a:rPr lang="en-US" altLang="ko-K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img18.imageshack.us/img18/9531/bighq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0"/>
            <a:ext cx="10321290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휴대폰에 비친 집이 현재 </a:t>
            </a:r>
            <a:r>
              <a:rPr lang="ko-KR" altLang="en-US" sz="2800" dirty="0" err="1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판매중인지의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 여부</a:t>
            </a:r>
            <a:r>
              <a:rPr lang="en-US" altLang="ko-KR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집주소 및</a:t>
            </a:r>
            <a:endParaRPr lang="en-US" altLang="ko-KR" sz="2800" dirty="0" smtClean="0">
              <a:solidFill>
                <a:srgbClr val="FFFF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주인 </a:t>
            </a:r>
            <a:r>
              <a:rPr lang="ko-KR" altLang="en-US" sz="2800" dirty="0" err="1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전화번호등을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 알려줌</a:t>
            </a:r>
            <a:r>
              <a:rPr lang="en-US" altLang="ko-KR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부동산을 통할 필요성 감소</a:t>
            </a:r>
            <a:r>
              <a:rPr lang="en-US" altLang="ko-KR" sz="280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58722" r:id="rId2" imgW="6408720" imgH="4176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stg.olpost.com/post/view.html?uid=1689051&amp;size=573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신문이나 </a:t>
            </a:r>
            <a:r>
              <a:rPr lang="ko-KR" altLang="en-US" sz="2800" dirty="0" err="1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전단지</a:t>
            </a:r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 같은 인쇄물에 </a:t>
            </a:r>
            <a:r>
              <a:rPr lang="en-US" altLang="ko-KR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마커를</a:t>
            </a:r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 삽입하여</a:t>
            </a:r>
            <a:endParaRPr lang="en-US" altLang="ko-KR" sz="2800" dirty="0" smtClean="0">
              <a:solidFill>
                <a:srgbClr val="FFC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고객으로 하여금 카메라를 통해 상품정보를 제공받도록 함</a:t>
            </a:r>
            <a:endParaRPr lang="en-US" altLang="ko-KR" sz="2800" dirty="0" smtClean="0">
              <a:solidFill>
                <a:srgbClr val="FFC00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stg.olpost.com/post/view.html?uid=1689051&amp;size=573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신문이나 </a:t>
            </a:r>
            <a:r>
              <a:rPr lang="ko-KR" altLang="en-US" sz="2800" dirty="0" err="1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전단지</a:t>
            </a:r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 같은 인쇄물에 </a:t>
            </a:r>
            <a:r>
              <a:rPr lang="en-US" altLang="ko-KR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마커를</a:t>
            </a:r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 삽입하여</a:t>
            </a:r>
            <a:endParaRPr lang="en-US" altLang="ko-KR" sz="2800" dirty="0" smtClean="0">
              <a:solidFill>
                <a:srgbClr val="FFC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FFC000"/>
                </a:solidFill>
                <a:latin typeface="HY얕은샘물M" pitchFamily="18" charset="-127"/>
                <a:ea typeface="HY얕은샘물M" pitchFamily="18" charset="-127"/>
              </a:rPr>
              <a:t>고객으로 하여금 카메라를 통해 상품정보를 제공받도록 함</a:t>
            </a:r>
            <a:endParaRPr lang="en-US" altLang="ko-KR" sz="2800" dirty="0" smtClean="0">
              <a:solidFill>
                <a:srgbClr val="FFC00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62818" r:id="rId2" imgW="6192720" imgH="4176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http://cfs8.tistory.com/image/3/tistory/2008/07/03/16/56/486c862463e1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108012"/>
            <a:ext cx="9324528" cy="6993396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신문이나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전단지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같은 인쇄물에 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마커를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삽입하여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고객으로 하여금 카메라를 통해 상품정보를 제공받도록 함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208898" r:id="rId2" imgW="6192720" imgH="4176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www.korea.kr/newsWeb/resources/attaches/namo/2010.09/13/78830/PYH2010091200830001300(자동차정비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0"/>
            <a:ext cx="10758881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BMW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에서 오래전부터 준비해온 정비공들을 위한 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정비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운전시 필요한 정보들을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베공해주는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응용 프로그램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www.korea.kr/newsWeb/resources/attaches/namo/2010.09/13/78830/PYH2010091200830001300(자동차정비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44624" y="0"/>
            <a:ext cx="10758881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BMW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에서 오래전부터 준비해온 정비공들을 위한 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AR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정비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운전시 필요한 정보들을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베공해주는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응용 프로그램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64866" r:id="rId2" imgW="6264360" imgH="41054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err="1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아바타와</a:t>
            </a:r>
            <a:r>
              <a:rPr lang="ko-KR" altLang="en-US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 같은 영화에서 많이 사용</a:t>
            </a:r>
            <a:endParaRPr lang="en-US" altLang="ko-KR" sz="2800" dirty="0" smtClean="0">
              <a:solidFill>
                <a:srgbClr val="00206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영화 </a:t>
            </a:r>
            <a:r>
              <a:rPr lang="ko-KR" altLang="en-US" sz="2800" dirty="0" err="1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홍보시에도</a:t>
            </a:r>
            <a:r>
              <a:rPr lang="ko-KR" altLang="en-US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 많이 사용되고 있음</a:t>
            </a:r>
            <a:r>
              <a:rPr lang="en-US" altLang="ko-KR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err="1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아바타와</a:t>
            </a:r>
            <a:r>
              <a:rPr lang="ko-KR" altLang="en-US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 같은 영화에서 많이 사용</a:t>
            </a:r>
            <a:endParaRPr lang="en-US" altLang="ko-KR" sz="2800" dirty="0" smtClean="0">
              <a:solidFill>
                <a:srgbClr val="00206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영화 </a:t>
            </a:r>
            <a:r>
              <a:rPr lang="ko-KR" altLang="en-US" sz="2800" dirty="0" err="1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홍보시에도</a:t>
            </a:r>
            <a:r>
              <a:rPr lang="ko-KR" altLang="en-US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 많이 사용되고 있음</a:t>
            </a:r>
            <a:r>
              <a:rPr lang="en-US" altLang="ko-KR" sz="2800" dirty="0" smtClean="0">
                <a:solidFill>
                  <a:srgbClr val="00206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85346" r:id="rId2" imgW="6048360" imgH="4032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cfs8.tistory.com/image/10/tistory/2008/09/15/04/24/48cd64e467f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10295725" cy="685800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아바타와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같은 영화에서 많이 사용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영화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홍보시에도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많이 사용되고 있음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cfs8.tistory.com/image/10/tistory/2008/09/15/04/24/48cd64e467f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0"/>
            <a:ext cx="10295725" cy="685800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아바타와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같은 영화에서 많이 사용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영화 </a:t>
            </a:r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홍보시에도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많이 사용되고 있음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  <p:controls>
      <p:control spid="221185" r:id="rId2" imgW="6048360" imgH="4032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:\이미지\메모\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9392"/>
            <a:ext cx="4502166" cy="6785992"/>
          </a:xfrm>
          <a:prstGeom prst="rect">
            <a:avLst/>
          </a:prstGeom>
          <a:noFill/>
        </p:spPr>
      </p:pic>
      <p:grpSp>
        <p:nvGrpSpPr>
          <p:cNvPr id="2" name="그룹 12"/>
          <p:cNvGrpSpPr/>
          <p:nvPr/>
        </p:nvGrpSpPr>
        <p:grpSpPr>
          <a:xfrm>
            <a:off x="2411760" y="0"/>
            <a:ext cx="4532802" cy="3259416"/>
            <a:chOff x="3192247" y="515098"/>
            <a:chExt cx="5642962" cy="4057702"/>
          </a:xfrm>
        </p:grpSpPr>
        <p:pic>
          <p:nvPicPr>
            <p:cNvPr id="12" name="Picture 4" descr="H:\이미지\메모\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927287">
              <a:off x="3192247" y="515098"/>
              <a:ext cx="5642962" cy="4057702"/>
            </a:xfrm>
            <a:prstGeom prst="rect">
              <a:avLst/>
            </a:prstGeom>
            <a:noFill/>
          </p:spPr>
        </p:pic>
        <p:pic>
          <p:nvPicPr>
            <p:cNvPr id="49156" name="Picture 4" descr="http://postfiles16.naver.net/20100525_271/l18400_1274747330707UnaNB_png/증강현실_l18400.png?type=w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39746">
              <a:off x="3639915" y="887793"/>
              <a:ext cx="4714875" cy="3228975"/>
            </a:xfrm>
            <a:prstGeom prst="rect">
              <a:avLst/>
            </a:prstGeom>
            <a:noFill/>
          </p:spPr>
        </p:pic>
      </p:grpSp>
      <p:grpSp>
        <p:nvGrpSpPr>
          <p:cNvPr id="3" name="그룹 14"/>
          <p:cNvGrpSpPr/>
          <p:nvPr/>
        </p:nvGrpSpPr>
        <p:grpSpPr>
          <a:xfrm>
            <a:off x="3203848" y="3645024"/>
            <a:ext cx="5488691" cy="3356992"/>
            <a:chOff x="598501" y="2890368"/>
            <a:chExt cx="6285709" cy="3844464"/>
          </a:xfrm>
        </p:grpSpPr>
        <p:pic>
          <p:nvPicPr>
            <p:cNvPr id="14" name="Picture 4" descr="H:\이미지\메모\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50819">
              <a:off x="598501" y="2890368"/>
              <a:ext cx="6285709" cy="3844464"/>
            </a:xfrm>
            <a:prstGeom prst="rect">
              <a:avLst/>
            </a:prstGeom>
            <a:noFill/>
          </p:spPr>
        </p:pic>
        <p:pic>
          <p:nvPicPr>
            <p:cNvPr id="11" name="Picture 4" descr="http://imgnews.naver.com/image/031/2010/01/08/1262790166587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210081">
              <a:off x="1115616" y="3284984"/>
              <a:ext cx="5256584" cy="30593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459432"/>
            <a:ext cx="10791825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많이 사용되고 있는 </a:t>
            </a:r>
            <a:r>
              <a:rPr lang="en-US" altLang="ko-KR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SNS</a:t>
            </a:r>
            <a:r>
              <a:rPr lang="ko-KR" altLang="en-US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와도 연동이 가능</a:t>
            </a:r>
            <a:r>
              <a:rPr lang="en-US" altLang="ko-KR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en-US" altLang="ko-KR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SNS</a:t>
            </a:r>
            <a:r>
              <a:rPr lang="ko-KR" altLang="en-US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에서도 적극 활용하고 있음</a:t>
            </a:r>
            <a:endParaRPr lang="en-US" altLang="ko-KR" sz="2800" dirty="0" smtClean="0">
              <a:solidFill>
                <a:srgbClr val="0070C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-459432"/>
            <a:ext cx="10791825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Life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많이 사용되고 있는 </a:t>
            </a:r>
            <a:r>
              <a:rPr lang="en-US" altLang="ko-KR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SNS</a:t>
            </a:r>
            <a:r>
              <a:rPr lang="ko-KR" altLang="en-US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와도 연동이 가능</a:t>
            </a:r>
            <a:r>
              <a:rPr lang="en-US" altLang="ko-KR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marL="342900" indent="-342900"/>
            <a:r>
              <a:rPr lang="en-US" altLang="ko-KR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SNS</a:t>
            </a:r>
            <a:r>
              <a:rPr lang="ko-KR" altLang="en-US" sz="2800" dirty="0" smtClean="0">
                <a:solidFill>
                  <a:srgbClr val="0070C0"/>
                </a:solidFill>
                <a:latin typeface="HY얕은샘물M" pitchFamily="18" charset="-127"/>
                <a:ea typeface="HY얕은샘물M" pitchFamily="18" charset="-127"/>
              </a:rPr>
              <a:t>에서도 적극 활용하고 있음</a:t>
            </a:r>
            <a:endParaRPr lang="en-US" altLang="ko-KR" sz="2800" dirty="0" smtClean="0">
              <a:solidFill>
                <a:srgbClr val="0070C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207874" r:id="rId2" imgW="6121440" imgH="4176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http://www.tvcrazy.net/tvclassics/wallpaper/pages/images/life_wallpap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8997"/>
            <a:ext cx="9865096" cy="7401571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Life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삶 속에서도 많은 증강현실이 사용되어지고 있고</a:t>
            </a:r>
            <a:endParaRPr lang="en-US" altLang="ko-KR" sz="28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또</a:t>
            </a:r>
            <a:r>
              <a: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사용되어질 곳이 많다</a:t>
            </a:r>
            <a:r>
              <a: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http://www.tvcrazy.net/tvclassics/wallpaper/pages/images/life_wallpape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8997"/>
            <a:ext cx="9865096" cy="7401571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764704"/>
            <a:ext cx="180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전쟁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교육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의류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부동산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유통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자동차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영화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건축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SNS</a:t>
            </a:r>
          </a:p>
          <a:p>
            <a:pPr marL="342900" indent="-342900">
              <a:buAutoNum type="arabicPeriod"/>
            </a:pPr>
            <a:r>
              <a:rPr lang="en-US" altLang="ko-KR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Life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339752" y="52292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삶 속에서도 많은 증강현실이 사용되어지고 있고</a:t>
            </a:r>
            <a:endParaRPr lang="en-US" altLang="ko-KR" sz="2800" dirty="0" smtClean="0"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또</a:t>
            </a:r>
            <a:r>
              <a: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사용되어질 곳이 많다</a:t>
            </a:r>
            <a:r>
              <a: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  <p:controls>
      <p:control spid="214018" r:id="rId2" imgW="6121440" imgH="41767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http://ftp.gameshot.net/gameshot/Screenshot/review/2003_01/ff/f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522920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Network Trading Card Game.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게임에서의 증강현실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01378" r:id="rId2" imgW="5545080" imgH="3745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http://farm3.static.flickr.com/2738/4370142468_8cff4520bc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522920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Eye Pet Game(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아이들을 위한 애완동물 키우기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게임에서의 증강현실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18786" r:id="rId2" imgW="5545080" imgH="3745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www.soonpeng.co.kr/files/attach/images/197/363/038/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34596"/>
            <a:ext cx="9505056" cy="716399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522920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Tower </a:t>
            </a:r>
            <a:r>
              <a:rPr lang="en-US" altLang="ko-KR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Defence</a:t>
            </a:r>
            <a:r>
              <a:rPr lang="en-US" altLang="ko-K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Game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게임에서의 증강현실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17762" r:id="rId2" imgW="5545080" imgH="3745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sketchpan.com/data/member/m/mandy/draw/1223174698343/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171400"/>
            <a:ext cx="9361040" cy="702078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522920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길찻기</a:t>
            </a:r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 게임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게임에서의 증강현실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19810" r:id="rId2" imgW="5545080" imgH="3745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ttp://img.danawa.com/images/attachFiles/2/542/154146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1"/>
            <a:ext cx="10328075" cy="688538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522920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농구게임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게임에서의 증강현실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20834" r:id="rId2" imgW="5545080" imgH="3745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http://pds19.egloos.com/pds/201006/16/44/a0001544_4c17c93f1bc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0"/>
            <a:ext cx="10348815" cy="688538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339752" y="522920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얕은샘물M" pitchFamily="18" charset="-127"/>
                <a:ea typeface="HY얕은샘물M" pitchFamily="18" charset="-127"/>
              </a:rPr>
              <a:t>닌텐도</a:t>
            </a:r>
            <a:endParaRPr lang="en-US" altLang="ko-KR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76470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게임에서의 증강현실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  <p:controls>
      <p:control spid="121858" r:id="rId2" imgW="5545080" imgH="3745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:\이미지\메모\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99392"/>
            <a:ext cx="4502166" cy="6785992"/>
          </a:xfrm>
          <a:prstGeom prst="rect">
            <a:avLst/>
          </a:prstGeom>
          <a:noFill/>
        </p:spPr>
      </p:pic>
      <p:pic>
        <p:nvPicPr>
          <p:cNvPr id="4098" name="Picture 2" descr="F:\이미지\메모\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16632"/>
            <a:ext cx="6660232" cy="638420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572000" y="1628800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 CF</a:t>
            </a:r>
          </a:p>
        </p:txBody>
      </p:sp>
    </p:spTree>
    <p:controls>
      <p:control spid="1026" r:id="rId2" imgW="4103640" imgH="3025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 descr="F:\이미지\메모\c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138" y="0"/>
            <a:ext cx="14335934" cy="6858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214546" y="5157629"/>
            <a:ext cx="510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을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좀더 현실적으로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</a:p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진짜보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다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더욱 </a:t>
            </a:r>
            <a:r>
              <a:rPr lang="ko-KR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진짜같은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그래픽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 descr="F:\이미지\메모\c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43634" y="0"/>
            <a:ext cx="14335934" cy="6858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-3952226" y="5157629"/>
            <a:ext cx="510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가상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을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좀더 현실적으로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</a:p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진짜보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다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더욱 </a:t>
            </a:r>
            <a:r>
              <a:rPr lang="ko-KR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진짜같은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그래픽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51850" y="5143512"/>
            <a:ext cx="510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현실을 기반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보다 나은 그래픽이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아닌 현실에 잘 어울리는 부가정보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 descr="F:\이미지\메모\b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1"/>
            <a:ext cx="9144032" cy="6847305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2894726" y="642918"/>
            <a:ext cx="510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증강현실은 과연 게임산업에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한 획을 그을만한 이슈인가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3" descr="F:\이미지\MS+클립아트에서+뽑은+100장의+이미지4\슬라이드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571736" y="357166"/>
            <a:ext cx="5106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증강현실을 대한 나의 견해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..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j0430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8100"/>
            <a:ext cx="9140825" cy="68961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 rot="1157578">
            <a:off x="3802227" y="3697567"/>
            <a:ext cx="149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Thank U</a:t>
            </a:r>
            <a:endParaRPr lang="en-US" altLang="ko-K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이미지\3d 캐릭터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71625"/>
            <a:ext cx="7048500" cy="5286375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755576" y="3068960"/>
            <a:ext cx="383149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그렇다면 가상 현실은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이미지\3d 캐릭터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71625"/>
            <a:ext cx="7048500" cy="5286375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 rot="21090937">
            <a:off x="3365193" y="1074169"/>
            <a:ext cx="2345514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인체의 오감을 컴퓨터로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계산하여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인공적으로</a:t>
            </a:r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환경을 만드는 것</a:t>
            </a:r>
            <a:endParaRPr lang="en-US" altLang="ko-K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1327</Words>
  <Application>Microsoft Office PowerPoint</Application>
  <PresentationFormat>화면 슬라이드 쇼(4:3)</PresentationFormat>
  <Paragraphs>550</Paragraphs>
  <Slides>74</Slides>
  <Notes>46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7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</dc:creator>
  <cp:lastModifiedBy>XP</cp:lastModifiedBy>
  <cp:revision>247</cp:revision>
  <dcterms:created xsi:type="dcterms:W3CDTF">2011-04-01T03:49:01Z</dcterms:created>
  <dcterms:modified xsi:type="dcterms:W3CDTF">2011-04-17T01:11:02Z</dcterms:modified>
</cp:coreProperties>
</file>